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4" r:id="rId4"/>
    <p:sldId id="263" r:id="rId5"/>
    <p:sldId id="272" r:id="rId6"/>
    <p:sldId id="273" r:id="rId7"/>
    <p:sldId id="274" r:id="rId8"/>
    <p:sldId id="257" r:id="rId9"/>
    <p:sldId id="258" r:id="rId10"/>
    <p:sldId id="259" r:id="rId11"/>
    <p:sldId id="260" r:id="rId12"/>
    <p:sldId id="270" r:id="rId13"/>
    <p:sldId id="275" r:id="rId14"/>
    <p:sldId id="271" r:id="rId15"/>
    <p:sldId id="261" r:id="rId16"/>
    <p:sldId id="265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02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P\Documents\UTP%202015\Revisi&#243;n%20de%20libros\Revisi&#243;n%20de%20Libr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P\Documents\UTP%202015\Revisi&#243;n%20de%20libros\Revisi&#243;n%20de%20Libr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P\Documents\UTP%202015\Revisi&#243;n%20de%20libros\Revisi&#243;n%20de%20Libr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P\Documents\UTP%202015\Revisi&#243;n%20de%20libros\Revisi&#243;n%20de%20Libro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P\Documents\Libro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Hoja1!$M$6</c:f>
              <c:strCache>
                <c:ptCount val="1"/>
                <c:pt idx="0">
                  <c:v>Lenguaje y Comunicación</c:v>
                </c:pt>
              </c:strCache>
            </c:strRef>
          </c:tx>
          <c:cat>
            <c:strRef>
              <c:f>Hoja1!$K$7:$K$10</c:f>
              <c:strCache>
                <c:ptCount val="4"/>
                <c:pt idx="0">
                  <c:v>x&lt; 450</c:v>
                </c:pt>
                <c:pt idx="1">
                  <c:v>450&lt;x&lt;500</c:v>
                </c:pt>
                <c:pt idx="2">
                  <c:v>500&lt;x&lt;550</c:v>
                </c:pt>
                <c:pt idx="3">
                  <c:v>550&lt;x</c:v>
                </c:pt>
              </c:strCache>
            </c:strRef>
          </c:cat>
          <c:val>
            <c:numRef>
              <c:f>Hoja1!$M$7:$M$10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Hoja1!$L$6</c:f>
              <c:strCache>
                <c:ptCount val="1"/>
                <c:pt idx="0">
                  <c:v>Matemática</c:v>
                </c:pt>
              </c:strCache>
            </c:strRef>
          </c:tx>
          <c:cat>
            <c:strRef>
              <c:f>Hoja1!$K$7:$K$10</c:f>
              <c:strCache>
                <c:ptCount val="4"/>
                <c:pt idx="0">
                  <c:v>x&lt; 450</c:v>
                </c:pt>
                <c:pt idx="1">
                  <c:v>450&lt;x&lt;500</c:v>
                </c:pt>
                <c:pt idx="2">
                  <c:v>500&lt;x&lt;550</c:v>
                </c:pt>
                <c:pt idx="3">
                  <c:v>550&lt;x</c:v>
                </c:pt>
              </c:strCache>
            </c:strRef>
          </c:cat>
          <c:val>
            <c:numRef>
              <c:f>Hoja1!$L$7:$L$10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7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Hoja1!$N$6</c:f>
              <c:strCache>
                <c:ptCount val="1"/>
                <c:pt idx="0">
                  <c:v>Ciencias</c:v>
                </c:pt>
              </c:strCache>
            </c:strRef>
          </c:tx>
          <c:cat>
            <c:strRef>
              <c:f>Hoja1!$K$7:$K$10</c:f>
              <c:strCache>
                <c:ptCount val="4"/>
                <c:pt idx="0">
                  <c:v>x&lt; 450</c:v>
                </c:pt>
                <c:pt idx="1">
                  <c:v>450&lt;x&lt;500</c:v>
                </c:pt>
                <c:pt idx="2">
                  <c:v>500&lt;x&lt;550</c:v>
                </c:pt>
                <c:pt idx="3">
                  <c:v>550&lt;x</c:v>
                </c:pt>
              </c:strCache>
            </c:strRef>
          </c:cat>
          <c:val>
            <c:numRef>
              <c:f>Hoja1!$N$7:$N$10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Hoja1!$O$6</c:f>
              <c:strCache>
                <c:ptCount val="1"/>
                <c:pt idx="0">
                  <c:v>Historia y Cs. Sociales</c:v>
                </c:pt>
              </c:strCache>
            </c:strRef>
          </c:tx>
          <c:cat>
            <c:strRef>
              <c:f>Hoja1!$K$7:$K$10</c:f>
              <c:strCache>
                <c:ptCount val="4"/>
                <c:pt idx="0">
                  <c:v>x&lt; 450</c:v>
                </c:pt>
                <c:pt idx="1">
                  <c:v>450&lt;x&lt;500</c:v>
                </c:pt>
                <c:pt idx="2">
                  <c:v>500&lt;x&lt;550</c:v>
                </c:pt>
                <c:pt idx="3">
                  <c:v>550&lt;x</c:v>
                </c:pt>
              </c:strCache>
            </c:strRef>
          </c:cat>
          <c:val>
            <c:numRef>
              <c:f>Hoja1!$O$7:$O$10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Nivel de Aprendizaje 4°</a:t>
            </a:r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Hoja1!$D$9</c:f>
              <c:strCache>
                <c:ptCount val="1"/>
                <c:pt idx="0">
                  <c:v>Insuficiente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cat>
            <c:strRef>
              <c:f>Hoja1!$E$8:$G$8</c:f>
              <c:strCache>
                <c:ptCount val="3"/>
                <c:pt idx="0">
                  <c:v>Comprensión de la lectura</c:v>
                </c:pt>
                <c:pt idx="1">
                  <c:v>Matemática</c:v>
                </c:pt>
                <c:pt idx="2">
                  <c:v>Cs. Naturales</c:v>
                </c:pt>
              </c:strCache>
            </c:strRef>
          </c:cat>
          <c:val>
            <c:numRef>
              <c:f>Hoja1!$E$9:$G$9</c:f>
              <c:numCache>
                <c:formatCode>General</c:formatCode>
                <c:ptCount val="3"/>
                <c:pt idx="0">
                  <c:v>14</c:v>
                </c:pt>
                <c:pt idx="1">
                  <c:v>29.5</c:v>
                </c:pt>
                <c:pt idx="2">
                  <c:v>29.5</c:v>
                </c:pt>
              </c:numCache>
            </c:numRef>
          </c:val>
        </c:ser>
        <c:ser>
          <c:idx val="1"/>
          <c:order val="1"/>
          <c:tx>
            <c:strRef>
              <c:f>Hoja1!$D$10</c:f>
              <c:strCache>
                <c:ptCount val="1"/>
                <c:pt idx="0">
                  <c:v>Elemental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Hoja1!$E$8:$G$8</c:f>
              <c:strCache>
                <c:ptCount val="3"/>
                <c:pt idx="0">
                  <c:v>Comprensión de la lectura</c:v>
                </c:pt>
                <c:pt idx="1">
                  <c:v>Matemática</c:v>
                </c:pt>
                <c:pt idx="2">
                  <c:v>Cs. Naturales</c:v>
                </c:pt>
              </c:strCache>
            </c:strRef>
          </c:cat>
          <c:val>
            <c:numRef>
              <c:f>Hoja1!$E$10:$G$10</c:f>
              <c:numCache>
                <c:formatCode>General</c:formatCode>
                <c:ptCount val="3"/>
                <c:pt idx="0">
                  <c:v>36</c:v>
                </c:pt>
                <c:pt idx="1">
                  <c:v>46.6</c:v>
                </c:pt>
                <c:pt idx="2">
                  <c:v>37.5</c:v>
                </c:pt>
              </c:numCache>
            </c:numRef>
          </c:val>
        </c:ser>
        <c:ser>
          <c:idx val="2"/>
          <c:order val="2"/>
          <c:tx>
            <c:strRef>
              <c:f>Hoja1!$D$11</c:f>
              <c:strCache>
                <c:ptCount val="1"/>
                <c:pt idx="0">
                  <c:v>Adecuado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Hoja1!$E$8:$G$8</c:f>
              <c:strCache>
                <c:ptCount val="3"/>
                <c:pt idx="0">
                  <c:v>Comprensión de la lectura</c:v>
                </c:pt>
                <c:pt idx="1">
                  <c:v>Matemática</c:v>
                </c:pt>
                <c:pt idx="2">
                  <c:v>Cs. Naturales</c:v>
                </c:pt>
              </c:strCache>
            </c:strRef>
          </c:cat>
          <c:val>
            <c:numRef>
              <c:f>Hoja1!$E$11:$G$11</c:f>
              <c:numCache>
                <c:formatCode>General</c:formatCode>
                <c:ptCount val="3"/>
                <c:pt idx="0">
                  <c:v>50</c:v>
                </c:pt>
                <c:pt idx="1">
                  <c:v>23.9</c:v>
                </c:pt>
                <c:pt idx="2">
                  <c:v>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2739072"/>
        <c:axId val="112740608"/>
      </c:barChart>
      <c:catAx>
        <c:axId val="112739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740608"/>
        <c:crosses val="autoZero"/>
        <c:auto val="1"/>
        <c:lblAlgn val="ctr"/>
        <c:lblOffset val="100"/>
        <c:noMultiLvlLbl val="0"/>
      </c:catAx>
      <c:valAx>
        <c:axId val="11274060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273907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Nivel de Aprendizaje 2°</a:t>
            </a:r>
            <a:endParaRPr lang="es-CO"/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Hoja1!$D$17</c:f>
              <c:strCache>
                <c:ptCount val="1"/>
                <c:pt idx="0">
                  <c:v>Insuficiente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strRef>
              <c:f>Hoja1!$E$16:$G$16</c:f>
              <c:strCache>
                <c:ptCount val="1"/>
                <c:pt idx="0">
                  <c:v>Comprensión de la lectura</c:v>
                </c:pt>
              </c:strCache>
            </c:strRef>
          </c:cat>
          <c:val>
            <c:numRef>
              <c:f>Hoja1!$E$17:$G$17</c:f>
              <c:numCache>
                <c:formatCode>General</c:formatCode>
                <c:ptCount val="3"/>
                <c:pt idx="0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Hoja1!$D$18</c:f>
              <c:strCache>
                <c:ptCount val="1"/>
                <c:pt idx="0">
                  <c:v>Elemental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Hoja1!$E$16:$G$16</c:f>
              <c:strCache>
                <c:ptCount val="1"/>
                <c:pt idx="0">
                  <c:v>Comprensión de la lectura</c:v>
                </c:pt>
              </c:strCache>
            </c:strRef>
          </c:cat>
          <c:val>
            <c:numRef>
              <c:f>Hoja1!$E$18:$G$18</c:f>
              <c:numCache>
                <c:formatCode>General</c:formatCode>
                <c:ptCount val="3"/>
                <c:pt idx="0">
                  <c:v>45.2</c:v>
                </c:pt>
              </c:numCache>
            </c:numRef>
          </c:val>
        </c:ser>
        <c:ser>
          <c:idx val="2"/>
          <c:order val="2"/>
          <c:tx>
            <c:strRef>
              <c:f>Hoja1!$D$19</c:f>
              <c:strCache>
                <c:ptCount val="1"/>
                <c:pt idx="0">
                  <c:v>Adecuado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Hoja1!$E$16:$G$16</c:f>
              <c:strCache>
                <c:ptCount val="1"/>
                <c:pt idx="0">
                  <c:v>Comprensión de la lectura</c:v>
                </c:pt>
              </c:strCache>
            </c:strRef>
          </c:cat>
          <c:val>
            <c:numRef>
              <c:f>Hoja1!$E$19:$G$19</c:f>
              <c:numCache>
                <c:formatCode>General</c:formatCode>
                <c:ptCount val="3"/>
                <c:pt idx="0">
                  <c:v>46.4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2772224"/>
        <c:axId val="112773760"/>
      </c:barChart>
      <c:catAx>
        <c:axId val="1127722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773760"/>
        <c:crosses val="autoZero"/>
        <c:auto val="1"/>
        <c:lblAlgn val="ctr"/>
        <c:lblOffset val="100"/>
        <c:noMultiLvlLbl val="0"/>
      </c:catAx>
      <c:valAx>
        <c:axId val="1127737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277222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Nivel de Aprendizaje 8°</a:t>
            </a:r>
            <a:endParaRPr lang="es-CO" sz="1800" b="1" i="0" baseline="0"/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Hoja1!$D$23</c:f>
              <c:strCache>
                <c:ptCount val="1"/>
                <c:pt idx="0">
                  <c:v>Insuficiente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strRef>
              <c:f>Hoja1!$E$22:$G$22</c:f>
              <c:strCache>
                <c:ptCount val="3"/>
                <c:pt idx="0">
                  <c:v>Comprensión de la lectura</c:v>
                </c:pt>
                <c:pt idx="1">
                  <c:v>Matemática</c:v>
                </c:pt>
                <c:pt idx="2">
                  <c:v>Cs. Naturales</c:v>
                </c:pt>
              </c:strCache>
            </c:strRef>
          </c:cat>
          <c:val>
            <c:numRef>
              <c:f>Hoja1!$E$23:$G$23</c:f>
              <c:numCache>
                <c:formatCode>General</c:formatCode>
                <c:ptCount val="3"/>
                <c:pt idx="0">
                  <c:v>53.8</c:v>
                </c:pt>
                <c:pt idx="1">
                  <c:v>46.3</c:v>
                </c:pt>
                <c:pt idx="2">
                  <c:v>25.9</c:v>
                </c:pt>
              </c:numCache>
            </c:numRef>
          </c:val>
        </c:ser>
        <c:ser>
          <c:idx val="1"/>
          <c:order val="1"/>
          <c:tx>
            <c:strRef>
              <c:f>Hoja1!$D$24</c:f>
              <c:strCache>
                <c:ptCount val="1"/>
                <c:pt idx="0">
                  <c:v>Elemental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Hoja1!$E$22:$G$22</c:f>
              <c:strCache>
                <c:ptCount val="3"/>
                <c:pt idx="0">
                  <c:v>Comprensión de la lectura</c:v>
                </c:pt>
                <c:pt idx="1">
                  <c:v>Matemática</c:v>
                </c:pt>
                <c:pt idx="2">
                  <c:v>Cs. Naturales</c:v>
                </c:pt>
              </c:strCache>
            </c:strRef>
          </c:cat>
          <c:val>
            <c:numRef>
              <c:f>Hoja1!$E$24:$G$24</c:f>
              <c:numCache>
                <c:formatCode>General</c:formatCode>
                <c:ptCount val="3"/>
                <c:pt idx="0">
                  <c:v>40.4</c:v>
                </c:pt>
                <c:pt idx="1">
                  <c:v>46.3</c:v>
                </c:pt>
                <c:pt idx="2">
                  <c:v>57.4</c:v>
                </c:pt>
              </c:numCache>
            </c:numRef>
          </c:val>
        </c:ser>
        <c:ser>
          <c:idx val="2"/>
          <c:order val="2"/>
          <c:tx>
            <c:strRef>
              <c:f>Hoja1!$D$25</c:f>
              <c:strCache>
                <c:ptCount val="1"/>
                <c:pt idx="0">
                  <c:v>Adecuado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Hoja1!$E$22:$G$22</c:f>
              <c:strCache>
                <c:ptCount val="3"/>
                <c:pt idx="0">
                  <c:v>Comprensión de la lectura</c:v>
                </c:pt>
                <c:pt idx="1">
                  <c:v>Matemática</c:v>
                </c:pt>
                <c:pt idx="2">
                  <c:v>Cs. Naturales</c:v>
                </c:pt>
              </c:strCache>
            </c:strRef>
          </c:cat>
          <c:val>
            <c:numRef>
              <c:f>Hoja1!$E$25:$G$25</c:f>
              <c:numCache>
                <c:formatCode>General</c:formatCode>
                <c:ptCount val="3"/>
                <c:pt idx="0">
                  <c:v>5.8</c:v>
                </c:pt>
                <c:pt idx="1">
                  <c:v>7.4</c:v>
                </c:pt>
                <c:pt idx="2">
                  <c:v>16.7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3175168"/>
        <c:axId val="112812416"/>
      </c:barChart>
      <c:catAx>
        <c:axId val="113175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812416"/>
        <c:crosses val="autoZero"/>
        <c:auto val="1"/>
        <c:lblAlgn val="ctr"/>
        <c:lblOffset val="100"/>
        <c:noMultiLvlLbl val="0"/>
      </c:catAx>
      <c:valAx>
        <c:axId val="1128124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317516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43DD40-800C-4714-8D71-F0C6708A2150}" type="datetimeFigureOut">
              <a:rPr lang="es-CO" smtClean="0"/>
              <a:pPr/>
              <a:t>13/04/2015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6A8605-E3BD-442D-A68C-66B1C601BB2C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Área de Gestión Curricular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Cuenta Pública </a:t>
            </a:r>
          </a:p>
          <a:p>
            <a:r>
              <a:rPr lang="es-CO" dirty="0" smtClean="0"/>
              <a:t>Colegio Mater Dei 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Rendimiento escolar</a:t>
            </a:r>
            <a:endParaRPr lang="es-CO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Enseñanza Media</a:t>
                      </a:r>
                      <a:endParaRPr lang="es-CO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CO" dirty="0" smtClean="0"/>
                        <a:t>Cursos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I° medio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II° medio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III° medio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IV° medio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Matrícula</a:t>
                      </a:r>
                      <a:r>
                        <a:rPr lang="es-CO" baseline="0" dirty="0" smtClean="0"/>
                        <a:t>  Final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78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56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49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25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Retirados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Promovidos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60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25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Reprobados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9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0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Resultados del Grupo Diferencial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Se atendió a 56 estudiantes de Transición II  a Quinto básico.</a:t>
            </a:r>
          </a:p>
          <a:p>
            <a:r>
              <a:rPr lang="es-CO" dirty="0" smtClean="0"/>
              <a:t>De este grupo aprobó el 96,4% (54)  y reprobó el 3,6 % (2) estudiantes.</a:t>
            </a:r>
          </a:p>
          <a:p>
            <a:r>
              <a:rPr lang="es-CO" dirty="0" smtClean="0"/>
              <a:t>El trabajo se desarrolla en aula de recursos y compartida.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Estrategias adoptadas en 2014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000" dirty="0" smtClean="0"/>
              <a:t>Plan de ensayos SIMCE. Enfoque en la evaluación para el aprendizaje, retroalimentación.</a:t>
            </a:r>
          </a:p>
          <a:p>
            <a:pPr lvl="1"/>
            <a:r>
              <a:rPr lang="es-CO" sz="1800" dirty="0" smtClean="0"/>
              <a:t>Definir metas.</a:t>
            </a:r>
          </a:p>
          <a:p>
            <a:pPr lvl="1"/>
            <a:r>
              <a:rPr lang="es-CO" sz="1800" dirty="0" smtClean="0"/>
              <a:t>Programar ensayos.</a:t>
            </a:r>
          </a:p>
          <a:p>
            <a:pPr lvl="1"/>
            <a:r>
              <a:rPr lang="es-CO" sz="1800" dirty="0" smtClean="0"/>
              <a:t>Sistematizar reuniones para monitoreo y retroalimentación.</a:t>
            </a:r>
          </a:p>
          <a:p>
            <a:pPr lvl="1">
              <a:buNone/>
            </a:pPr>
            <a:endParaRPr lang="es-CO" sz="1800" dirty="0" smtClean="0"/>
          </a:p>
          <a:p>
            <a:pPr algn="just"/>
            <a:r>
              <a:rPr lang="es-CO" sz="1800" dirty="0" smtClean="0"/>
              <a:t>Plan PSU. Ensayos tipo, evaluación para el aprendizaje, retroalimentación.</a:t>
            </a:r>
          </a:p>
          <a:p>
            <a:pPr lvl="1" algn="just"/>
            <a:r>
              <a:rPr lang="es-CO" sz="1600" dirty="0" smtClean="0"/>
              <a:t>Definir metas. </a:t>
            </a:r>
          </a:p>
          <a:p>
            <a:pPr lvl="1" algn="just"/>
            <a:r>
              <a:rPr lang="es-CO" sz="1600" dirty="0" smtClean="0"/>
              <a:t>Integrar los ensayos en las asignaturas.</a:t>
            </a:r>
          </a:p>
          <a:p>
            <a:pPr lvl="1" algn="just"/>
            <a:r>
              <a:rPr lang="es-CO" sz="1600" dirty="0" smtClean="0"/>
              <a:t>Participar de ensayos oficiales.</a:t>
            </a:r>
          </a:p>
          <a:p>
            <a:pPr lvl="1" algn="just">
              <a:buNone/>
            </a:pPr>
            <a:endParaRPr lang="es-CO" sz="1600" dirty="0" smtClean="0"/>
          </a:p>
          <a:p>
            <a:r>
              <a:rPr lang="es-CO" sz="2000" dirty="0" smtClean="0"/>
              <a:t>Plan de apoyo al proceso lectura en Primero básico.</a:t>
            </a:r>
          </a:p>
          <a:p>
            <a:r>
              <a:rPr lang="es-CO" sz="2000" dirty="0" smtClean="0"/>
              <a:t>Apoyo psicopedagógico TII a 5°.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Estrategias adoptadas en 2014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000" dirty="0" smtClean="0"/>
              <a:t>Enriquecer la experiencia escolar con acciones de los departamentos.</a:t>
            </a:r>
          </a:p>
          <a:p>
            <a:pPr lvl="1"/>
            <a:r>
              <a:rPr lang="es-CO" sz="1800" dirty="0" smtClean="0"/>
              <a:t>Visita del Planetario.</a:t>
            </a:r>
          </a:p>
          <a:p>
            <a:pPr lvl="1"/>
            <a:r>
              <a:rPr lang="es-CO" sz="1800" dirty="0" smtClean="0"/>
              <a:t>Celebración Día del Libro.</a:t>
            </a:r>
          </a:p>
          <a:p>
            <a:pPr lvl="1"/>
            <a:r>
              <a:rPr lang="es-CO" sz="1800" dirty="0" smtClean="0"/>
              <a:t>Intervenciones con productos musicales en los recreos.</a:t>
            </a:r>
          </a:p>
          <a:p>
            <a:pPr lvl="1"/>
            <a:r>
              <a:rPr lang="es-CO" sz="1800" dirty="0" smtClean="0"/>
              <a:t>Muestra folclórica.</a:t>
            </a:r>
          </a:p>
          <a:p>
            <a:pPr lvl="1"/>
            <a:r>
              <a:rPr lang="es-CO" sz="1800" dirty="0" smtClean="0"/>
              <a:t>Celebración Día de la ciencia.</a:t>
            </a:r>
          </a:p>
          <a:p>
            <a:pPr lvl="1"/>
            <a:r>
              <a:rPr lang="es-CO" sz="1800" dirty="0" smtClean="0"/>
              <a:t>Competencia de Inglés.</a:t>
            </a:r>
          </a:p>
          <a:p>
            <a:r>
              <a:rPr lang="es-CO" sz="2000" dirty="0" smtClean="0"/>
              <a:t>Relacionar el colegio con la comunidad a través de las instituciones.</a:t>
            </a:r>
          </a:p>
          <a:p>
            <a:pPr lvl="1"/>
            <a:r>
              <a:rPr lang="es-CO" sz="1800" dirty="0" smtClean="0"/>
              <a:t>Integración de talleres IND. Fútbol, Atletismo, Judo, Ajedrez.</a:t>
            </a:r>
          </a:p>
          <a:p>
            <a:pPr lvl="1"/>
            <a:r>
              <a:rPr lang="es-CO" sz="1800" dirty="0" smtClean="0"/>
              <a:t>Visitas a la biblioteca.</a:t>
            </a:r>
          </a:p>
          <a:p>
            <a:pPr lvl="1"/>
            <a:r>
              <a:rPr lang="es-CO" sz="1800" dirty="0" smtClean="0"/>
              <a:t>Presentaciones coordinadas por el centro de cultura. </a:t>
            </a:r>
          </a:p>
          <a:p>
            <a:pPr lvl="1"/>
            <a:r>
              <a:rPr lang="es-CO" sz="1800" dirty="0" smtClean="0"/>
              <a:t>Competencias de matemática Aplicada INACAP.</a:t>
            </a:r>
          </a:p>
          <a:p>
            <a:pPr lvl="1"/>
            <a:endParaRPr lang="es-CO" sz="1800" dirty="0" smtClean="0"/>
          </a:p>
          <a:p>
            <a:pPr lvl="1">
              <a:buNone/>
            </a:pPr>
            <a:endParaRPr lang="es-CO" sz="1800" dirty="0" smtClean="0"/>
          </a:p>
          <a:p>
            <a:pPr lvl="1">
              <a:buNone/>
            </a:pPr>
            <a:endParaRPr lang="es-CO" sz="1800" dirty="0" smtClean="0"/>
          </a:p>
          <a:p>
            <a:pPr lvl="1"/>
            <a:endParaRPr lang="es-CO" sz="1800" dirty="0" smtClean="0"/>
          </a:p>
          <a:p>
            <a:pPr lvl="1"/>
            <a:endParaRPr lang="es-CO" sz="1800" dirty="0" smtClean="0"/>
          </a:p>
          <a:p>
            <a:pPr lvl="1"/>
            <a:endParaRPr lang="es-CO" sz="1800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Acuerdos relevantes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Convenio de Igualdad de Oportunidades.</a:t>
            </a:r>
          </a:p>
          <a:p>
            <a:pPr lvl="1"/>
            <a:r>
              <a:rPr lang="es-CO" dirty="0" smtClean="0"/>
              <a:t>Integración de fondos SEP.</a:t>
            </a:r>
          </a:p>
          <a:p>
            <a:pPr lvl="1"/>
            <a:r>
              <a:rPr lang="es-CO" dirty="0" smtClean="0"/>
              <a:t>Modelo de gestión de calidad PME.</a:t>
            </a:r>
          </a:p>
          <a:p>
            <a:r>
              <a:rPr lang="es-CO" dirty="0" smtClean="0"/>
              <a:t>Reunión para acuerdos con INACAP.</a:t>
            </a:r>
          </a:p>
          <a:p>
            <a:r>
              <a:rPr lang="es-CO" dirty="0" smtClean="0"/>
              <a:t>Convenio de colaboración con la Universidad Austral.</a:t>
            </a:r>
          </a:p>
          <a:p>
            <a:pPr lvl="1"/>
            <a:r>
              <a:rPr lang="es-CO" dirty="0" smtClean="0"/>
              <a:t>Programa Escuela de Talentos.</a:t>
            </a:r>
          </a:p>
          <a:p>
            <a:pPr lvl="1"/>
            <a:r>
              <a:rPr lang="es-CO" dirty="0" smtClean="0"/>
              <a:t>Programa Propedéutico.</a:t>
            </a:r>
          </a:p>
          <a:p>
            <a:pPr lvl="1"/>
            <a:r>
              <a:rPr lang="es-CO" dirty="0" smtClean="0"/>
              <a:t>Taller de Ciencias Explora CONICYT.</a:t>
            </a:r>
          </a:p>
          <a:p>
            <a:pPr lvl="1"/>
            <a:r>
              <a:rPr lang="es-CO" dirty="0" smtClean="0"/>
              <a:t>Visita a laboratorios y clases magistrales.</a:t>
            </a:r>
          </a:p>
          <a:p>
            <a:pPr lvl="1"/>
            <a:r>
              <a:rPr lang="es-CO" dirty="0" smtClean="0"/>
              <a:t>Charlas.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Resultados PSU 2014</a:t>
            </a:r>
            <a:endParaRPr lang="es-CO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/>
                <a:gridCol w="1571636"/>
                <a:gridCol w="1643074"/>
                <a:gridCol w="1540186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Lenguaje</a:t>
                      </a:r>
                      <a:r>
                        <a:rPr lang="es-CO" sz="1400" baseline="0" dirty="0" smtClean="0">
                          <a:latin typeface="+mj-lt"/>
                        </a:rPr>
                        <a:t> y Comunicación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Matemática 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Ciencia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Historia</a:t>
                      </a:r>
                      <a:r>
                        <a:rPr lang="es-CO" sz="1400" baseline="0" dirty="0" smtClean="0">
                          <a:latin typeface="+mj-lt"/>
                        </a:rPr>
                        <a:t> y </a:t>
                      </a:r>
                      <a:r>
                        <a:rPr lang="es-CO" sz="1400" baseline="0" dirty="0" err="1" smtClean="0">
                          <a:latin typeface="+mj-lt"/>
                        </a:rPr>
                        <a:t>Cs.</a:t>
                      </a:r>
                      <a:r>
                        <a:rPr lang="es-CO" sz="1400" baseline="0" dirty="0" smtClean="0">
                          <a:latin typeface="+mj-lt"/>
                        </a:rPr>
                        <a:t> Sociales.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+mj-lt"/>
                        </a:rPr>
                        <a:t>N°</a:t>
                      </a:r>
                      <a:r>
                        <a:rPr lang="es-CO" sz="1400" baseline="0" dirty="0" smtClean="0">
                          <a:latin typeface="+mj-lt"/>
                        </a:rPr>
                        <a:t> estudiantes que rinden la evaluación.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24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24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19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14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+mj-lt"/>
                        </a:rPr>
                        <a:t>Puntaje Promedio Obtenido.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535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525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510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+mj-lt"/>
                        </a:rPr>
                        <a:t>496</a:t>
                      </a:r>
                      <a:endParaRPr lang="es-CO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00034" y="3571876"/>
          <a:ext cx="7572429" cy="1598144"/>
        </p:xfrm>
        <a:graphic>
          <a:graphicData uri="http://schemas.openxmlformats.org/drawingml/2006/table">
            <a:tbl>
              <a:tblPr/>
              <a:tblGrid>
                <a:gridCol w="846081"/>
                <a:gridCol w="1681587"/>
                <a:gridCol w="1681587"/>
                <a:gridCol w="1681587"/>
                <a:gridCol w="1681587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30" marR="8530" marT="853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Matemática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Lenguaje y Comunicación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Ciencias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Historia y Cs. Sociales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9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x&lt; 450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2809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450&lt;x&lt;500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2809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500&lt;x&lt;550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2809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550&lt;x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530" marR="8530" marT="8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00496" y="5429264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+mj-lt"/>
              </a:rPr>
              <a:t>El puntaje promedio 2013 fue de 503 puntos con un 74 %  de participación.</a:t>
            </a:r>
            <a:endParaRPr lang="es-CO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3 Gráfico"/>
          <p:cNvGraphicFramePr>
            <a:graphicFrameLocks noGrp="1"/>
          </p:cNvGraphicFramePr>
          <p:nvPr>
            <p:ph idx="1"/>
          </p:nvPr>
        </p:nvGraphicFramePr>
        <p:xfrm>
          <a:off x="785786" y="928670"/>
          <a:ext cx="3614734" cy="2708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4 Gráfico"/>
          <p:cNvGraphicFramePr/>
          <p:nvPr/>
        </p:nvGraphicFramePr>
        <p:xfrm>
          <a:off x="4357686" y="857232"/>
          <a:ext cx="3448050" cy="272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6 Gráfico"/>
          <p:cNvGraphicFramePr/>
          <p:nvPr/>
        </p:nvGraphicFramePr>
        <p:xfrm>
          <a:off x="857224" y="3571876"/>
          <a:ext cx="3071834" cy="2852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7 Gráfico"/>
          <p:cNvGraphicFramePr/>
          <p:nvPr/>
        </p:nvGraphicFramePr>
        <p:xfrm>
          <a:off x="4714876" y="3643314"/>
          <a:ext cx="3114675" cy="246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Graphic spid="8" grpId="0">
        <p:bldAsOne/>
      </p:bldGraphic>
      <p:bldGraphic spid="9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Resultados SIMCE (2013)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4114800" cy="133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4"/>
                <a:gridCol w="942996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2°básico</a:t>
                      </a:r>
                      <a:endParaRPr lang="es-CO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4° básico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100" dirty="0" smtClean="0">
                          <a:latin typeface="+mj-lt"/>
                        </a:rPr>
                        <a:t>Comprensión</a:t>
                      </a:r>
                      <a:r>
                        <a:rPr lang="es-CO" sz="1100" baseline="0" dirty="0" smtClean="0">
                          <a:latin typeface="+mj-lt"/>
                        </a:rPr>
                        <a:t> de Lectura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 smtClean="0">
                          <a:latin typeface="+mj-lt"/>
                        </a:rPr>
                        <a:t>Comprensión</a:t>
                      </a:r>
                      <a:r>
                        <a:rPr lang="es-CO" sz="1100" baseline="0" dirty="0" smtClean="0">
                          <a:latin typeface="+mj-lt"/>
                        </a:rPr>
                        <a:t> de Lectura</a:t>
                      </a:r>
                      <a:endParaRPr lang="es-CO" sz="1100" dirty="0" smtClean="0">
                        <a:latin typeface="+mj-lt"/>
                      </a:endParaRPr>
                    </a:p>
                    <a:p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>
                          <a:latin typeface="+mj-lt"/>
                        </a:rPr>
                        <a:t>Matemática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err="1" smtClean="0">
                          <a:latin typeface="+mj-lt"/>
                        </a:rPr>
                        <a:t>Cs.</a:t>
                      </a:r>
                      <a:r>
                        <a:rPr lang="es-CO" sz="1100" dirty="0" smtClean="0">
                          <a:latin typeface="+mj-lt"/>
                        </a:rPr>
                        <a:t> Naturales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266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264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256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255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2 Gráfico"/>
          <p:cNvGraphicFramePr/>
          <p:nvPr/>
        </p:nvGraphicFramePr>
        <p:xfrm>
          <a:off x="4343400" y="2214554"/>
          <a:ext cx="4800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7 Gráfico"/>
          <p:cNvGraphicFramePr/>
          <p:nvPr/>
        </p:nvGraphicFramePr>
        <p:xfrm>
          <a:off x="214282" y="3924300"/>
          <a:ext cx="4752975" cy="293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Resultados SIMCE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2000240"/>
          <a:ext cx="5786479" cy="116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116"/>
                <a:gridCol w="1279116"/>
                <a:gridCol w="1279116"/>
                <a:gridCol w="892750"/>
                <a:gridCol w="1056381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CO" dirty="0" smtClean="0"/>
                        <a:t>6° básico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CO" baseline="0" smtClean="0"/>
                        <a:t>8° básico</a:t>
                      </a:r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 smtClean="0">
                          <a:latin typeface="+mj-lt"/>
                        </a:rPr>
                        <a:t>Comprensión</a:t>
                      </a:r>
                      <a:r>
                        <a:rPr lang="es-CO" sz="1100" baseline="0" dirty="0" smtClean="0">
                          <a:latin typeface="+mj-lt"/>
                        </a:rPr>
                        <a:t> de Lectura</a:t>
                      </a:r>
                      <a:endParaRPr lang="es-CO" sz="11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>
                          <a:latin typeface="+mj-lt"/>
                        </a:rPr>
                        <a:t>Matemática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 smtClean="0">
                          <a:latin typeface="+mj-lt"/>
                        </a:rPr>
                        <a:t>Comprensión</a:t>
                      </a:r>
                      <a:r>
                        <a:rPr lang="es-CO" sz="1100" baseline="0" dirty="0" smtClean="0">
                          <a:latin typeface="+mj-lt"/>
                        </a:rPr>
                        <a:t> de Lectura</a:t>
                      </a:r>
                      <a:endParaRPr lang="es-CO" sz="11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>
                          <a:latin typeface="+mj-lt"/>
                        </a:rPr>
                        <a:t>Matemática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err="1" smtClean="0">
                          <a:latin typeface="+mj-lt"/>
                        </a:rPr>
                        <a:t>Cs.</a:t>
                      </a:r>
                      <a:r>
                        <a:rPr lang="es-CO" sz="1100" dirty="0" smtClean="0">
                          <a:latin typeface="+mj-lt"/>
                        </a:rPr>
                        <a:t> Naturales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 smtClean="0">
                          <a:latin typeface="+mj-lt"/>
                        </a:rPr>
                        <a:t>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>
                          <a:latin typeface="+mj-lt"/>
                        </a:rPr>
                        <a:t>264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 smtClean="0">
                          <a:latin typeface="+mj-lt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>
                          <a:latin typeface="+mj-lt"/>
                        </a:rPr>
                        <a:t>252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dirty="0" smtClean="0">
                          <a:latin typeface="+mj-lt"/>
                        </a:rPr>
                        <a:t>263</a:t>
                      </a:r>
                      <a:endParaRPr lang="es-CO" sz="11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9 Gráfico"/>
          <p:cNvGraphicFramePr/>
          <p:nvPr/>
        </p:nvGraphicFramePr>
        <p:xfrm>
          <a:off x="3143240" y="32861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Resultados SIMCE (2013)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548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CO" dirty="0" smtClean="0"/>
                        <a:t>Segundo Medio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Comprensión de Lectura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Matemática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267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285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Jefe Unidad Técnico- Pedagógica.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pPr lvl="1">
              <a:buNone/>
            </a:pPr>
            <a:r>
              <a:rPr lang="es-CO" dirty="0" smtClean="0"/>
              <a:t>Israel Alejandro Solís Vera.</a:t>
            </a:r>
          </a:p>
          <a:p>
            <a:pPr lvl="1">
              <a:buNone/>
            </a:pPr>
            <a:r>
              <a:rPr lang="es-CO" sz="1600" dirty="0" smtClean="0"/>
              <a:t>Profesor de Matemática y Computación.</a:t>
            </a:r>
          </a:p>
          <a:p>
            <a:pPr lvl="1">
              <a:buNone/>
            </a:pPr>
            <a:r>
              <a:rPr lang="es-CO" sz="1600" dirty="0" smtClean="0"/>
              <a:t>Diplomado en Diseño Curricular.</a:t>
            </a:r>
          </a:p>
          <a:p>
            <a:pPr lvl="1">
              <a:buNone/>
            </a:pPr>
            <a:r>
              <a:rPr lang="es-CO" sz="1600" dirty="0" smtClean="0"/>
              <a:t>Diplomado en Evaluación.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4000" dirty="0" smtClean="0"/>
              <a:t>Colaboradores Directos de la gestión UTP. Jefes de Departamento.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400" dirty="0" smtClean="0"/>
              <a:t>Depto. Lenguaje y Filosofía:         Carlos Olmos.</a:t>
            </a:r>
          </a:p>
          <a:p>
            <a:r>
              <a:rPr lang="es-ES" sz="2400" dirty="0" smtClean="0"/>
              <a:t>Depto. Inglés:                                 </a:t>
            </a:r>
            <a:r>
              <a:rPr lang="es-ES" sz="2400" dirty="0" err="1" smtClean="0"/>
              <a:t>Farid</a:t>
            </a:r>
            <a:r>
              <a:rPr lang="es-ES" sz="2400" dirty="0" smtClean="0"/>
              <a:t> Hidalgo.</a:t>
            </a:r>
          </a:p>
          <a:p>
            <a:r>
              <a:rPr lang="es-ES" sz="2400" dirty="0" smtClean="0"/>
              <a:t>Depto. Matemática:                       Leslie Cid.</a:t>
            </a:r>
          </a:p>
          <a:p>
            <a:r>
              <a:rPr lang="es-ES" sz="2400" dirty="0" smtClean="0"/>
              <a:t>Depto. Historia:                              Alex Falcón.</a:t>
            </a:r>
          </a:p>
          <a:p>
            <a:r>
              <a:rPr lang="es-ES" sz="2400" dirty="0" smtClean="0"/>
              <a:t>Depto. Ciencias:                             Alexandra </a:t>
            </a:r>
            <a:r>
              <a:rPr lang="es-ES" sz="2400" dirty="0" err="1" smtClean="0"/>
              <a:t>Opazo</a:t>
            </a:r>
            <a:r>
              <a:rPr lang="es-ES" sz="2400" dirty="0" smtClean="0"/>
              <a:t>.</a:t>
            </a:r>
          </a:p>
          <a:p>
            <a:r>
              <a:rPr lang="es-ES" sz="2400" dirty="0" smtClean="0"/>
              <a:t>Depto. Artes y </a:t>
            </a:r>
            <a:r>
              <a:rPr lang="es-ES" sz="2400" dirty="0" err="1" smtClean="0"/>
              <a:t>Tecnolgía</a:t>
            </a:r>
            <a:r>
              <a:rPr lang="es-ES" sz="2400" dirty="0" smtClean="0"/>
              <a:t>:              Carlos </a:t>
            </a:r>
            <a:r>
              <a:rPr lang="es-ES" sz="2400" dirty="0" err="1" smtClean="0"/>
              <a:t>Aynol</a:t>
            </a:r>
            <a:r>
              <a:rPr lang="es-ES" sz="2400" dirty="0" smtClean="0"/>
              <a:t>.</a:t>
            </a:r>
          </a:p>
          <a:p>
            <a:r>
              <a:rPr lang="es-ES" sz="2400" dirty="0" smtClean="0"/>
              <a:t>Depto. Educación </a:t>
            </a:r>
            <a:r>
              <a:rPr lang="es-ES" sz="2400" dirty="0" err="1" smtClean="0"/>
              <a:t>Parvularia</a:t>
            </a:r>
            <a:r>
              <a:rPr lang="es-ES" sz="2400" dirty="0" smtClean="0"/>
              <a:t>:       </a:t>
            </a:r>
            <a:r>
              <a:rPr lang="es-ES" sz="2400" dirty="0" err="1" smtClean="0"/>
              <a:t>Orieta</a:t>
            </a:r>
            <a:r>
              <a:rPr lang="es-ES" sz="2400" dirty="0" smtClean="0"/>
              <a:t> Solís.</a:t>
            </a:r>
          </a:p>
          <a:p>
            <a:r>
              <a:rPr lang="es-ES" sz="2400" dirty="0" smtClean="0"/>
              <a:t>Depto. Curso 1º a 4º básico:           Hugo Pacheco.</a:t>
            </a:r>
          </a:p>
          <a:p>
            <a:r>
              <a:rPr lang="es-ES" sz="2400" dirty="0" err="1" smtClean="0"/>
              <a:t>Depto</a:t>
            </a:r>
            <a:r>
              <a:rPr lang="es-ES" sz="2400" dirty="0" smtClean="0"/>
              <a:t> de EREC-Pastoral:               Marta Vélez.</a:t>
            </a:r>
          </a:p>
          <a:p>
            <a:r>
              <a:rPr lang="es-ES" sz="2400" dirty="0" smtClean="0"/>
              <a:t>Depto. Educación Física y Salud: Bernardita Yáñez.</a:t>
            </a:r>
          </a:p>
          <a:p>
            <a:r>
              <a:rPr lang="es-ES" sz="2400" dirty="0" smtClean="0"/>
              <a:t>Grupo Diferencial:                         Leonora Chávez, Hilda Solís.</a:t>
            </a:r>
            <a:endParaRPr lang="es-C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Tareas esenciales.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s-ES" dirty="0" smtClean="0"/>
          </a:p>
          <a:p>
            <a:r>
              <a:rPr lang="es-ES" dirty="0" smtClean="0"/>
              <a:t>Diseño y ejecución del plan operativo de la unidad técnica para el periodo 2015-2018.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Planificar la implementación y articulación del </a:t>
            </a:r>
            <a:r>
              <a:rPr lang="es-ES" dirty="0" err="1" smtClean="0"/>
              <a:t>Curriculum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Dirección de consejos de planificación al inicio del año y de evaluación semestralmente.</a:t>
            </a:r>
          </a:p>
          <a:p>
            <a:pPr lvl="1"/>
            <a:r>
              <a:rPr lang="es-ES" dirty="0" smtClean="0"/>
              <a:t>Garantizar la entrega de información esencial a las nuevas jefaturas.</a:t>
            </a:r>
          </a:p>
          <a:p>
            <a:pPr lvl="1"/>
            <a:r>
              <a:rPr lang="es-ES" dirty="0" smtClean="0"/>
              <a:t>Reuniones por departamento e interdepartamental.</a:t>
            </a:r>
          </a:p>
          <a:p>
            <a:pPr lvl="1"/>
            <a:r>
              <a:rPr lang="es-ES" dirty="0" smtClean="0"/>
              <a:t>Reuniones de monitoreo con profesores jefe.</a:t>
            </a:r>
          </a:p>
          <a:p>
            <a:pPr lvl="1">
              <a:buNone/>
            </a:pPr>
            <a:endParaRPr lang="es-ES" dirty="0" smtClean="0"/>
          </a:p>
          <a:p>
            <a:r>
              <a:rPr lang="es-ES" dirty="0" smtClean="0"/>
              <a:t> Visar los instrumentos técnicos de todos los niveles de educación. Asesorar a la comunidad docente.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Planificación anual.</a:t>
            </a:r>
          </a:p>
          <a:p>
            <a:pPr lvl="1"/>
            <a:r>
              <a:rPr lang="es-ES" dirty="0" smtClean="0"/>
              <a:t>Planificación de las clases.</a:t>
            </a:r>
          </a:p>
          <a:p>
            <a:pPr lvl="1"/>
            <a:r>
              <a:rPr lang="es-ES" dirty="0" smtClean="0"/>
              <a:t>Plan de evaluación.</a:t>
            </a:r>
          </a:p>
          <a:p>
            <a:pPr lvl="1"/>
            <a:r>
              <a:rPr lang="es-ES" dirty="0" smtClean="0"/>
              <a:t>Instrumentos de Evaluación. </a:t>
            </a:r>
          </a:p>
          <a:p>
            <a:pPr lvl="1"/>
            <a:r>
              <a:rPr lang="es-ES" dirty="0" smtClean="0"/>
              <a:t>Material de apoyo.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Tareas esenciales.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Garantizar cobertura curricular.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Gestionar y supervisar la adecuada planificación del año lectivo en cada asignatura.</a:t>
            </a:r>
          </a:p>
          <a:p>
            <a:pPr lvl="1"/>
            <a:r>
              <a:rPr lang="es-ES" dirty="0" smtClean="0"/>
              <a:t>Monitorear semestralmente la cobertura curricular.</a:t>
            </a:r>
          </a:p>
          <a:p>
            <a:pPr lvl="1"/>
            <a:r>
              <a:rPr lang="es-ES" dirty="0" smtClean="0"/>
              <a:t>Orientar el trabajo en asignaturas con problemas de cobertura.</a:t>
            </a:r>
          </a:p>
          <a:p>
            <a:pPr lvl="1"/>
            <a:r>
              <a:rPr lang="es-ES" dirty="0" smtClean="0"/>
              <a:t>Enriquecer la experiencia educativa integrando actividades culturales, deportivas, científicas, sociales, etc.</a:t>
            </a:r>
          </a:p>
          <a:p>
            <a:pPr lvl="1"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</a:t>
            </a:r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Tareas esenciales.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Liderar junto al equipo de Dirección la construcción el PME (2015-2018).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Planificar las acciones que permiten ejecutar las diferentes etapas del PME.</a:t>
            </a:r>
          </a:p>
          <a:p>
            <a:pPr lvl="1"/>
            <a:r>
              <a:rPr lang="es-ES" dirty="0" smtClean="0"/>
              <a:t>Programar  la aplicación, procesar los datos y analizar los diagnósticos de aprendizaje en todos los cursos.</a:t>
            </a:r>
          </a:p>
          <a:p>
            <a:pPr lvl="1"/>
            <a:r>
              <a:rPr lang="es-ES" dirty="0" smtClean="0"/>
              <a:t>Establecer objetivos de trabajo.</a:t>
            </a:r>
          </a:p>
          <a:p>
            <a:pPr lvl="1"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Tareas esenciales.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Acompañamiento en Aula.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Seleccionar y socializar  instrumentos para la observación de aula.</a:t>
            </a:r>
          </a:p>
          <a:p>
            <a:pPr lvl="1"/>
            <a:r>
              <a:rPr lang="es-ES" dirty="0" smtClean="0"/>
              <a:t>Calendarizar las observaciones.</a:t>
            </a:r>
          </a:p>
          <a:p>
            <a:pPr lvl="1"/>
            <a:r>
              <a:rPr lang="es-ES" dirty="0" smtClean="0"/>
              <a:t>Evaluar desempeños y retroalimentar.</a:t>
            </a:r>
          </a:p>
          <a:p>
            <a:pPr lvl="1"/>
            <a:r>
              <a:rPr lang="es-ES" dirty="0" smtClean="0"/>
              <a:t>Orientar respecto de las buenas prácticas pedagógicas.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Rendimiento escolar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Enseñanza Básica</a:t>
                      </a:r>
                      <a:endParaRPr lang="es-CO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CO" dirty="0" smtClean="0"/>
                        <a:t>Cursos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1°básico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2°básico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3°básico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4°básico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Matricula Final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130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92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94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95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Retirados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Promovidos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117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89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89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87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Reprobados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Rendimiento escolar</a:t>
            </a:r>
            <a:endParaRPr lang="es-CO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Enseñanza Básica</a:t>
                      </a:r>
                      <a:endParaRPr lang="es-CO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CO" dirty="0" smtClean="0"/>
                        <a:t>Cursos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5°básico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6°básico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7°básico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8°básico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Matrícula</a:t>
                      </a:r>
                      <a:r>
                        <a:rPr lang="es-CO" baseline="0" dirty="0" smtClean="0"/>
                        <a:t> Total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93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118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61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Retirados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0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Promovidos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83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95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73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58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Reprobados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18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1046</TotalTime>
  <Words>910</Words>
  <Application>Microsoft Office PowerPoint</Application>
  <PresentationFormat>Presentación en pantalla (4:3)</PresentationFormat>
  <Paragraphs>269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Flujo</vt:lpstr>
      <vt:lpstr>Área de Gestión Curricular</vt:lpstr>
      <vt:lpstr>Jefe Unidad Técnico- Pedagógica.</vt:lpstr>
      <vt:lpstr>Colaboradores Directos de la gestión UTP. Jefes de Departamento.</vt:lpstr>
      <vt:lpstr>Tareas esenciales.</vt:lpstr>
      <vt:lpstr>Tareas esenciales.</vt:lpstr>
      <vt:lpstr>Tareas esenciales.</vt:lpstr>
      <vt:lpstr>Tareas esenciales.</vt:lpstr>
      <vt:lpstr>Rendimiento escolar</vt:lpstr>
      <vt:lpstr>Rendimiento escolar</vt:lpstr>
      <vt:lpstr>Rendimiento escolar</vt:lpstr>
      <vt:lpstr>Resultados del Grupo Diferencial</vt:lpstr>
      <vt:lpstr>Estrategias adoptadas en 2014</vt:lpstr>
      <vt:lpstr>Estrategias adoptadas en 2014</vt:lpstr>
      <vt:lpstr>Acuerdos relevantes</vt:lpstr>
      <vt:lpstr>Resultados PSU 2014</vt:lpstr>
      <vt:lpstr>Presentación de PowerPoint</vt:lpstr>
      <vt:lpstr>Resultados SIMCE (2013)</vt:lpstr>
      <vt:lpstr>Resultados SIMCE</vt:lpstr>
      <vt:lpstr>Resultados SIMCE (2013)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Área de Gestión Curricular</dc:title>
  <dc:creator>UTP</dc:creator>
  <cp:lastModifiedBy>Jaime</cp:lastModifiedBy>
  <cp:revision>85</cp:revision>
  <dcterms:created xsi:type="dcterms:W3CDTF">2015-04-08T12:18:39Z</dcterms:created>
  <dcterms:modified xsi:type="dcterms:W3CDTF">2015-04-13T14:52:25Z</dcterms:modified>
</cp:coreProperties>
</file>